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625600" y="4254500"/>
            <a:ext cx="10464800" cy="711204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In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12153900" y="9166859"/>
            <a:ext cx="453239" cy="46228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2153900" y="9166859"/>
            <a:ext cx="453239" cy="46228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/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/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In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/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Photo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/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53899" y="9166859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ible Basic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Bible Basics</a:t>
            </a:r>
          </a:p>
        </p:txBody>
      </p:sp>
      <p:sp>
        <p:nvSpPr>
          <p:cNvPr id="155" name="Getting Acquainted with the Bible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42900">
              <a:defRPr sz="3150"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Getting Acquainted with the Bible</a:t>
            </a:r>
          </a:p>
          <a:p>
            <a:pPr defTabSz="342900">
              <a:defRPr sz="3150"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</a:defRPr>
            </a:pPr>
          </a:p>
          <a:p>
            <a:pPr defTabSz="342900">
              <a:defRPr sz="3150">
                <a:effectLst>
                  <a:outerShdw sx="100000" sy="100000" kx="0" ky="0" algn="b" rotWithShape="0" blurRad="19050" dist="1905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Week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he Bible and His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Bible and History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We Affirm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6900"/>
            </a:lvl1pPr>
          </a:lstStyle>
          <a:p>
            <a:pPr/>
            <a:r>
              <a:t>We Affirm…</a:t>
            </a:r>
          </a:p>
        </p:txBody>
      </p:sp>
      <p:sp>
        <p:nvSpPr>
          <p:cNvPr id="160" name="That all scripture is inspire by Go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6100" indent="-546100">
              <a:buBlip>
                <a:blip r:embed="rId2"/>
              </a:buBlip>
              <a:defRPr b="1" sz="4900">
                <a:effectLst/>
              </a:defRPr>
            </a:pPr>
            <a:r>
              <a:t>That all scripture is inspire by God</a:t>
            </a:r>
          </a:p>
          <a:p>
            <a:pPr marL="546100" indent="-546100">
              <a:buBlip>
                <a:blip r:embed="rId2"/>
              </a:buBlip>
              <a:defRPr b="1" sz="4900">
                <a:effectLst/>
              </a:defRPr>
            </a:pPr>
            <a:r>
              <a:t>That scripture is authoritative</a:t>
            </a:r>
          </a:p>
          <a:p>
            <a:pPr marL="546100" indent="-546100">
              <a:buBlip>
                <a:blip r:embed="rId2"/>
              </a:buBlip>
              <a:defRPr b="1" sz="4900">
                <a:effectLst/>
              </a:defRPr>
            </a:pPr>
            <a:r>
              <a:t>That scripture is necessary for our salvation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History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History:</a:t>
            </a:r>
          </a:p>
        </p:txBody>
      </p:sp>
      <p:sp>
        <p:nvSpPr>
          <p:cNvPr id="163" name="Comes from the Greek word historia, meaning, inquiry. It is the treating of conditions and events in given times in the past which affected nations and people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t>Comes from the Greek word </a:t>
            </a:r>
            <a:r>
              <a:rPr i="1"/>
              <a:t>historia, </a:t>
            </a:r>
            <a:r>
              <a:t>meaning, </a:t>
            </a:r>
            <a:r>
              <a:rPr i="1"/>
              <a:t>inquiry</a:t>
            </a:r>
            <a:r>
              <a:t>. It is the treating of conditions and events in given times in the past which affected nations and peoples.</a:t>
            </a:r>
          </a:p>
          <a:p>
            <a:pPr>
              <a:buBlip>
                <a:blip r:embed="rId2"/>
              </a:buBlip>
              <a:defRPr>
                <a:effectLst/>
              </a:defRPr>
            </a:pPr>
            <a:r>
              <a:t>It seeks to interpret them on a broad scale as to their effect upon the whole spectrum of human events.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Keys to Understanding Biblical History"/>
          <p:cNvSpPr txBox="1"/>
          <p:nvPr>
            <p:ph type="title"/>
          </p:nvPr>
        </p:nvSpPr>
        <p:spPr>
          <a:xfrm>
            <a:off x="1828800" y="152400"/>
            <a:ext cx="9753600" cy="25908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Keys to Understanding Biblical History</a:t>
            </a:r>
          </a:p>
        </p:txBody>
      </p:sp>
      <p:sp>
        <p:nvSpPr>
          <p:cNvPr id="166" name="History Contex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 sz="5300">
                <a:effectLst/>
              </a:defRPr>
            </a:pPr>
            <a:r>
              <a:t>History Context</a:t>
            </a:r>
          </a:p>
          <a:p>
            <a:pPr>
              <a:buBlip>
                <a:blip r:embed="rId2"/>
              </a:buBlip>
              <a:defRPr b="1" sz="5300">
                <a:effectLst/>
              </a:defRPr>
            </a:pPr>
            <a:r>
              <a:t>Political Context</a:t>
            </a:r>
          </a:p>
          <a:p>
            <a:pPr>
              <a:buBlip>
                <a:blip r:embed="rId2"/>
              </a:buBlip>
              <a:defRPr b="1" sz="5300">
                <a:effectLst/>
              </a:defRPr>
            </a:pPr>
            <a:r>
              <a:t>Social Context</a:t>
            </a:r>
          </a:p>
          <a:p>
            <a:pPr>
              <a:buBlip>
                <a:blip r:embed="rId2"/>
              </a:buBlip>
              <a:defRPr b="1" sz="5300">
                <a:effectLst/>
              </a:defRPr>
            </a:pPr>
            <a:r>
              <a:t>Religious Context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We Must Ask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We Must Ask…</a:t>
            </a:r>
          </a:p>
        </p:txBody>
      </p:sp>
      <p:sp>
        <p:nvSpPr>
          <p:cNvPr id="169" name="Wha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What</a:t>
            </a:r>
          </a:p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When</a:t>
            </a:r>
          </a:p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Where</a:t>
            </a:r>
          </a:p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Who</a:t>
            </a:r>
          </a:p>
          <a:p>
            <a:pPr marL="491490" indent="-491490" defTabSz="411479">
              <a:spcBef>
                <a:spcPts val="4500"/>
              </a:spcBef>
              <a:buBlip>
                <a:blip r:embed="rId2"/>
              </a:buBlip>
              <a:defRPr b="1" sz="4500">
                <a:effectLst/>
              </a:defRPr>
            </a:pPr>
            <a:r>
              <a:t>Why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he Bible &amp; Archaeolog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Bible &amp; Archaeology</a:t>
            </a:r>
          </a:p>
        </p:txBody>
      </p:sp>
      <p:sp>
        <p:nvSpPr>
          <p:cNvPr id="172" name="archaios, ancient / logia, discourse (Gk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effectLst/>
              </a:defRPr>
            </a:pPr>
            <a:r>
              <a:rPr b="1" i="1"/>
              <a:t>archaios</a:t>
            </a:r>
            <a:r>
              <a:rPr b="1"/>
              <a:t>,</a:t>
            </a:r>
            <a:r>
              <a:t> ancient / </a:t>
            </a:r>
            <a:r>
              <a:rPr b="1" i="1"/>
              <a:t>logia</a:t>
            </a:r>
            <a:r>
              <a:rPr b="1"/>
              <a:t>,</a:t>
            </a:r>
            <a:r>
              <a:t> discourse (Gk)</a:t>
            </a:r>
          </a:p>
          <a:p>
            <a:pPr>
              <a:buBlip>
                <a:blip r:embed="rId2"/>
              </a:buBlip>
              <a:defRPr i="1">
                <a:effectLst/>
              </a:defRPr>
            </a:pPr>
            <a:r>
              <a:t>The science of antiquities or of old things</a:t>
            </a:r>
          </a:p>
          <a:p>
            <a:pPr>
              <a:buBlip>
                <a:blip r:embed="rId2"/>
              </a:buBlip>
              <a:defRPr i="1">
                <a:effectLst/>
              </a:defRPr>
            </a:pPr>
            <a:r>
              <a:t>The study of past civilization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4 ways archaeology assist our understanding of the Bib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3192">
              <a:tabLst>
                <a:tab pos="1282700" algn="l"/>
              </a:tabLst>
              <a:defRPr b="1" sz="5848">
                <a:effectLst>
                  <a:outerShdw sx="100000" sy="100000" kx="0" ky="0" algn="b" rotWithShape="0" blurRad="21844" dist="21844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4 ways archaeology assist our understanding of the Bible</a:t>
            </a:r>
          </a:p>
        </p:txBody>
      </p:sp>
      <p:sp>
        <p:nvSpPr>
          <p:cNvPr id="175" name="Confirms the historical accurac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 sz="4800">
                <a:effectLst/>
              </a:defRPr>
            </a:pPr>
            <a:r>
              <a:t>Confirms the historical accuracy</a:t>
            </a:r>
          </a:p>
          <a:p>
            <a:pPr>
              <a:buBlip>
                <a:blip r:embed="rId2"/>
              </a:buBlip>
              <a:defRPr b="1" sz="4800">
                <a:effectLst/>
              </a:defRPr>
            </a:pPr>
            <a:r>
              <a:t>Illustrates the Bible</a:t>
            </a:r>
          </a:p>
          <a:p>
            <a:pPr>
              <a:buBlip>
                <a:blip r:embed="rId2"/>
              </a:buBlip>
              <a:defRPr b="1" sz="4800">
                <a:effectLst/>
              </a:defRPr>
            </a:pPr>
            <a:r>
              <a:t>Illuminates the biblical text</a:t>
            </a:r>
          </a:p>
          <a:p>
            <a:pPr>
              <a:buBlip>
                <a:blip r:embed="rId2"/>
              </a:buBlip>
              <a:defRPr b="1" sz="4800">
                <a:effectLst/>
              </a:defRPr>
            </a:pPr>
            <a:r>
              <a:t>Supplements the biblical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