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ible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Bible Basics</a:t>
            </a:r>
          </a:p>
        </p:txBody>
      </p:sp>
      <p:sp>
        <p:nvSpPr>
          <p:cNvPr id="156" name="Getting Acquainted with the Bibl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29743">
              <a:defRPr b="1" sz="4020">
                <a:effectLst>
                  <a:outerShdw sx="100000" sy="100000" kx="0" ky="0" algn="b" rotWithShape="0" blurRad="17018" dist="12763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229743">
              <a:defRPr sz="2077">
                <a:effectLst>
                  <a:outerShdw sx="100000" sy="100000" kx="0" ky="0" algn="b" rotWithShape="0" blurRad="17018" dist="12763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229743">
              <a:defRPr b="1" sz="3149">
                <a:effectLst>
                  <a:outerShdw sx="100000" sy="100000" kx="0" ky="0" algn="b" rotWithShape="0" blurRad="17018" dist="12763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Week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Major Proph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Major Prophets</a:t>
            </a:r>
          </a:p>
        </p:txBody>
      </p:sp>
      <p:sp>
        <p:nvSpPr>
          <p:cNvPr id="181" name="Isaia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Isaiah 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Jeremiah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Lamentations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Ezekiel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Daniel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inor Proph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Minor Prophets</a:t>
            </a:r>
          </a:p>
        </p:txBody>
      </p:sp>
      <p:sp>
        <p:nvSpPr>
          <p:cNvPr id="184" name="Hose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Hosea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Joel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Amos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Obadiah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Jonah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Micah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inor Proph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Minor Prophets</a:t>
            </a:r>
          </a:p>
        </p:txBody>
      </p:sp>
      <p:sp>
        <p:nvSpPr>
          <p:cNvPr id="187" name="Nah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Nahum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Habakkuk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Zephaniah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Haggai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Zechariah</a:t>
            </a:r>
          </a:p>
          <a:p>
            <a:pPr marL="398653" indent="-398653" defTabSz="333756">
              <a:spcBef>
                <a:spcPts val="3600"/>
              </a:spcBef>
              <a:buBlip>
                <a:blip r:embed="rId2"/>
              </a:buBlip>
              <a:defRPr b="1" sz="3650">
                <a:effectLst/>
              </a:defRPr>
            </a:pPr>
            <a:r>
              <a:t>Malachi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e Affi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900"/>
            </a:lvl1pPr>
          </a:lstStyle>
          <a:p>
            <a:pPr/>
            <a:r>
              <a:t>We Affirm…</a:t>
            </a:r>
          </a:p>
        </p:txBody>
      </p:sp>
      <p:sp>
        <p:nvSpPr>
          <p:cNvPr id="159" name="That all scripture is inspire by G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all scripture is inspire by God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authoritative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urvey of the Old Test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tabLst>
                <a:tab pos="1460500" algn="l"/>
              </a:tabLst>
              <a:defRPr b="1" sz="8134">
                <a:effectLst>
                  <a:outerShdw sx="100000" sy="100000" kx="0" ky="0" algn="b" rotWithShape="0" blurRad="24892" dist="2489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Survey of the Old Testament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istorical Reference"/>
          <p:cNvSpPr txBox="1"/>
          <p:nvPr>
            <p:ph type="title"/>
          </p:nvPr>
        </p:nvSpPr>
        <p:spPr>
          <a:xfrm>
            <a:off x="2057400" y="1397000"/>
            <a:ext cx="9753600" cy="25908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Historical Reference</a:t>
            </a:r>
          </a:p>
        </p:txBody>
      </p:sp>
      <p:sp>
        <p:nvSpPr>
          <p:cNvPr id="164" name="Old Testament…"/>
          <p:cNvSpPr txBox="1"/>
          <p:nvPr>
            <p:ph type="body" idx="1"/>
          </p:nvPr>
        </p:nvSpPr>
        <p:spPr>
          <a:xfrm>
            <a:off x="1955800" y="3251200"/>
            <a:ext cx="9753600" cy="5842000"/>
          </a:xfrm>
          <a:prstGeom prst="rect">
            <a:avLst/>
          </a:prstGeom>
        </p:spPr>
        <p:txBody>
          <a:bodyPr/>
          <a:lstStyle/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Old Testament</a:t>
            </a:r>
          </a:p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Old Covenant</a:t>
            </a:r>
          </a:p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The Hebrew Bible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Five Divisions of the Old Test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600"/>
            </a:lvl1pPr>
          </a:lstStyle>
          <a:p>
            <a:pPr/>
            <a:r>
              <a:t>The Five Divisions of the Old Testament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e La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The Law</a:t>
            </a:r>
          </a:p>
        </p:txBody>
      </p:sp>
      <p:sp>
        <p:nvSpPr>
          <p:cNvPr id="169" name="Genesis - Beginn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0638" indent="-540638" defTabSz="452627">
              <a:spcBef>
                <a:spcPts val="4900"/>
              </a:spcBef>
              <a:buBlip>
                <a:blip r:embed="rId2"/>
              </a:buBlip>
              <a:defRPr b="1" sz="4257">
                <a:effectLst/>
              </a:defRPr>
            </a:pPr>
            <a:r>
              <a:t>Genesis - Beginnings</a:t>
            </a:r>
          </a:p>
          <a:p>
            <a:pPr marL="540638" indent="-540638" defTabSz="452627">
              <a:spcBef>
                <a:spcPts val="4900"/>
              </a:spcBef>
              <a:buBlip>
                <a:blip r:embed="rId2"/>
              </a:buBlip>
              <a:defRPr b="1" sz="4257">
                <a:effectLst/>
              </a:defRPr>
            </a:pPr>
            <a:r>
              <a:t>Exodus - Redemption &amp; Deliverance</a:t>
            </a:r>
          </a:p>
          <a:p>
            <a:pPr marL="540638" indent="-540638" defTabSz="452627">
              <a:spcBef>
                <a:spcPts val="4900"/>
              </a:spcBef>
              <a:buBlip>
                <a:blip r:embed="rId2"/>
              </a:buBlip>
              <a:defRPr b="1" sz="4257">
                <a:effectLst/>
              </a:defRPr>
            </a:pPr>
            <a:r>
              <a:t>Leviticus - Worship</a:t>
            </a:r>
          </a:p>
          <a:p>
            <a:pPr marL="540638" indent="-540638" defTabSz="452627">
              <a:spcBef>
                <a:spcPts val="4900"/>
              </a:spcBef>
              <a:buBlip>
                <a:blip r:embed="rId2"/>
              </a:buBlip>
              <a:defRPr b="1" sz="4257">
                <a:effectLst/>
              </a:defRPr>
            </a:pPr>
            <a:r>
              <a:t>Numbers - Wanderings</a:t>
            </a:r>
          </a:p>
          <a:p>
            <a:pPr marL="540638" indent="-540638" defTabSz="452627">
              <a:spcBef>
                <a:spcPts val="4900"/>
              </a:spcBef>
              <a:buBlip>
                <a:blip r:embed="rId2"/>
              </a:buBlip>
              <a:defRPr b="1" sz="4257">
                <a:effectLst/>
              </a:defRPr>
            </a:pPr>
            <a:r>
              <a:t>Deuteronomy - Summary of the Law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History</a:t>
            </a:r>
          </a:p>
        </p:txBody>
      </p:sp>
      <p:sp>
        <p:nvSpPr>
          <p:cNvPr id="172" name="Joshua - A book of succ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802" indent="-447802" defTabSz="374904">
              <a:spcBef>
                <a:spcPts val="4100"/>
              </a:spcBef>
              <a:buBlip>
                <a:blip r:embed="rId2"/>
              </a:buBlip>
              <a:defRPr b="1" sz="4100">
                <a:effectLst/>
              </a:defRPr>
            </a:pPr>
            <a:r>
              <a:t>Joshua - A book of success          </a:t>
            </a:r>
          </a:p>
          <a:p>
            <a:pPr marL="447802" indent="-447802" defTabSz="374904">
              <a:spcBef>
                <a:spcPts val="4100"/>
              </a:spcBef>
              <a:buBlip>
                <a:blip r:embed="rId2"/>
              </a:buBlip>
              <a:defRPr b="1" sz="4100">
                <a:effectLst/>
              </a:defRPr>
            </a:pPr>
            <a:r>
              <a:t>Judges - Failures</a:t>
            </a:r>
          </a:p>
          <a:p>
            <a:pPr marL="447802" indent="-447802" defTabSz="374904">
              <a:spcBef>
                <a:spcPts val="4100"/>
              </a:spcBef>
              <a:buBlip>
                <a:blip r:embed="rId2"/>
              </a:buBlip>
              <a:defRPr b="1" sz="4100">
                <a:effectLst/>
              </a:defRPr>
            </a:pPr>
            <a:r>
              <a:t>Ruth - Faith &amp; Redemption</a:t>
            </a:r>
          </a:p>
          <a:p>
            <a:pPr marL="447802" indent="-447802" defTabSz="374904">
              <a:spcBef>
                <a:spcPts val="4100"/>
              </a:spcBef>
              <a:buBlip>
                <a:blip r:embed="rId2"/>
              </a:buBlip>
              <a:defRPr b="1" sz="4100">
                <a:effectLst/>
              </a:defRPr>
            </a:pPr>
            <a:r>
              <a:t>1&amp;2 Samuel - Preparation/Establishment</a:t>
            </a:r>
          </a:p>
          <a:p>
            <a:pPr marL="447802" indent="-447802" defTabSz="374904">
              <a:spcBef>
                <a:spcPts val="4100"/>
              </a:spcBef>
              <a:buBlip>
                <a:blip r:embed="rId2"/>
              </a:buBlip>
              <a:defRPr b="1" sz="4100">
                <a:effectLst/>
              </a:defRPr>
            </a:pPr>
            <a:r>
              <a:t>1&amp;2 Kings - Kingdoms: unity &amp;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History</a:t>
            </a:r>
          </a:p>
        </p:txBody>
      </p:sp>
      <p:sp>
        <p:nvSpPr>
          <p:cNvPr id="175" name="1&amp;2 Chronicles - history in revi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1&amp;2 Chronicles - history in review</a:t>
            </a:r>
          </a:p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Ezra </a:t>
            </a:r>
          </a:p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Nehemiah</a:t>
            </a:r>
          </a:p>
          <a:p>
            <a:pPr marL="546100" indent="-546100">
              <a:buBlip>
                <a:blip r:embed="rId2"/>
              </a:buBlip>
              <a:defRPr b="1" sz="5000">
                <a:effectLst/>
              </a:defRPr>
            </a:pPr>
            <a:r>
              <a:t>Esther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etry &amp; Wis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/>
            <a:r>
              <a:t>Poetry &amp; Wisdom</a:t>
            </a:r>
          </a:p>
        </p:txBody>
      </p:sp>
      <p:sp>
        <p:nvSpPr>
          <p:cNvPr id="178" name="Job - tradition/faith/fav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Job - tradition/faith/favor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Psalms - thanksgiving/lament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Proverbs - life’s lessons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Ecclesiastes - philosophy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Song of Solomon - love/romance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