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625600" y="6362700"/>
            <a:ext cx="10464800" cy="537213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625600" y="4254500"/>
            <a:ext cx="10464800" cy="711204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2153901" y="9166859"/>
            <a:ext cx="453238" cy="46228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12153901" y="9166859"/>
            <a:ext cx="453238" cy="46228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Ins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12153900" y="9166859"/>
            <a:ext cx="453239" cy="46228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5138723_2910x1937.jpeg"/>
          <p:cNvSpPr/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55138723_2910x1937.jpeg"/>
          <p:cNvSpPr/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Ins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55138723_2910x1937.jpeg"/>
          <p:cNvSpPr/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Photo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55138723_2910x1937.jpeg"/>
          <p:cNvSpPr/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53899" y="9166859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Bible 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Bible Basics</a:t>
            </a:r>
          </a:p>
        </p:txBody>
      </p:sp>
      <p:sp>
        <p:nvSpPr>
          <p:cNvPr id="164" name="Getting Acquainted with the Bibl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42900">
              <a:defRPr sz="3100">
                <a:effectLst>
                  <a:outerShdw sx="100000" sy="100000" kx="0" ky="0" algn="b" rotWithShape="0" blurRad="25400" dist="1905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Getting Acquainted with the Bible</a:t>
            </a:r>
          </a:p>
          <a:p>
            <a:pPr defTabSz="342900">
              <a:defRPr sz="3100">
                <a:effectLst>
                  <a:outerShdw sx="100000" sy="100000" kx="0" ky="0" algn="b" rotWithShape="0" blurRad="25400" dist="19050" dir="2700000">
                    <a:srgbClr val="FFFFFF">
                      <a:alpha val="50000"/>
                    </a:srgbClr>
                  </a:outerShdw>
                </a:effectLst>
              </a:defRPr>
            </a:pPr>
          </a:p>
          <a:p>
            <a:pPr defTabSz="342900">
              <a:defRPr sz="3100">
                <a:effectLst>
                  <a:outerShdw sx="100000" sy="100000" kx="0" ky="0" algn="b" rotWithShape="0" blurRad="25400" dist="1905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Week 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rophe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Prophecy</a:t>
            </a:r>
          </a:p>
        </p:txBody>
      </p:sp>
      <p:sp>
        <p:nvSpPr>
          <p:cNvPr id="189" name="The Book of Revelation -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 u="sng">
                <a:effectLst/>
              </a:defRPr>
            </a:pPr>
            <a:r>
              <a:t>The Book of Revelation</a:t>
            </a:r>
            <a:r>
              <a:rPr b="0" u="none"/>
              <a:t> -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Date &amp;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Date &amp; Language</a:t>
            </a:r>
          </a:p>
        </p:txBody>
      </p:sp>
      <p:sp>
        <p:nvSpPr>
          <p:cNvPr id="192" name="Approximately 45 CE (AD) - 95 CE (AD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Approximately 45 CE (AD) - 95 CE (AD)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Koine Greek (common Greek spoken by ordinary people)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We Affirm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900"/>
            </a:lvl1pPr>
          </a:lstStyle>
          <a:p>
            <a:pPr/>
            <a:r>
              <a:t>We Affirm…</a:t>
            </a:r>
          </a:p>
        </p:txBody>
      </p:sp>
      <p:sp>
        <p:nvSpPr>
          <p:cNvPr id="167" name="That all scripture is inspire by Go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 sz="4900">
                <a:effectLst/>
              </a:defRPr>
            </a:pPr>
            <a:r>
              <a:t>That all scripture is inspire by God</a:t>
            </a:r>
          </a:p>
          <a:p>
            <a:pPr>
              <a:buBlip>
                <a:blip r:embed="rId2"/>
              </a:buBlip>
              <a:defRPr b="1" sz="4900">
                <a:effectLst/>
              </a:defRPr>
            </a:pPr>
            <a:r>
              <a:t>That scripture is authoritative</a:t>
            </a:r>
          </a:p>
          <a:p>
            <a:pPr>
              <a:buBlip>
                <a:blip r:embed="rId2"/>
              </a:buBlip>
              <a:defRPr b="1" sz="4900">
                <a:effectLst/>
              </a:defRPr>
            </a:pPr>
            <a:r>
              <a:t>That scripture is necessary for our salvation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urvey of the Old Testa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tabLst>
                <a:tab pos="1460500" algn="l"/>
              </a:tabLst>
              <a:defRPr b="1" sz="8100">
                <a:effectLst>
                  <a:outerShdw sx="100000" sy="100000" kx="0" ky="0" algn="b" rotWithShape="0" blurRad="25400" dist="24892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Survey of the New Testament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he Five Divisions of the Old Testa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7600"/>
            </a:lvl1pPr>
          </a:lstStyle>
          <a:p>
            <a:pPr/>
            <a:r>
              <a:t>The Five Divisions of the New Testament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e Gosp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The Gospels</a:t>
            </a:r>
          </a:p>
        </p:txBody>
      </p:sp>
      <p:sp>
        <p:nvSpPr>
          <p:cNvPr id="174" name="Matthew-Hebrew community / long awaited promised K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6951" indent="-496951" defTabSz="416052">
              <a:spcBef>
                <a:spcPts val="4500"/>
              </a:spcBef>
              <a:buBlip>
                <a:blip r:embed="rId2"/>
              </a:buBlip>
              <a:defRPr b="1" sz="3640">
                <a:effectLst/>
              </a:defRPr>
            </a:pPr>
            <a:r>
              <a:rPr u="sng"/>
              <a:t>Matthew</a:t>
            </a:r>
            <a:r>
              <a:t>-</a:t>
            </a:r>
            <a:r>
              <a:rPr i="1">
                <a:solidFill>
                  <a:srgbClr val="0433FF"/>
                </a:solidFill>
              </a:rPr>
              <a:t>Hebrew community / long awaited promised King</a:t>
            </a:r>
            <a:endParaRPr i="1">
              <a:solidFill>
                <a:srgbClr val="0433FF"/>
              </a:solidFill>
            </a:endParaRPr>
          </a:p>
          <a:p>
            <a:pPr marL="496951" indent="-496951" defTabSz="416052">
              <a:spcBef>
                <a:spcPts val="4500"/>
              </a:spcBef>
              <a:buBlip>
                <a:blip r:embed="rId2"/>
              </a:buBlip>
              <a:defRPr b="1" sz="3640">
                <a:effectLst/>
              </a:defRPr>
            </a:pPr>
            <a:r>
              <a:rPr u="sng"/>
              <a:t>Mark</a:t>
            </a:r>
            <a:r>
              <a:t>- </a:t>
            </a:r>
            <a:r>
              <a:rPr i="1">
                <a:solidFill>
                  <a:srgbClr val="FF2600"/>
                </a:solidFill>
              </a:rPr>
              <a:t>Gentile audience / suffering servant</a:t>
            </a:r>
          </a:p>
          <a:p>
            <a:pPr marL="496951" indent="-496951" defTabSz="416052">
              <a:spcBef>
                <a:spcPts val="4500"/>
              </a:spcBef>
              <a:buBlip>
                <a:blip r:embed="rId2"/>
              </a:buBlip>
              <a:defRPr b="1" sz="3640">
                <a:effectLst/>
              </a:defRPr>
            </a:pPr>
            <a:r>
              <a:rPr u="sng"/>
              <a:t>Luke</a:t>
            </a:r>
            <a:r>
              <a:t>- </a:t>
            </a:r>
            <a:r>
              <a:rPr i="1">
                <a:solidFill>
                  <a:srgbClr val="0433FF"/>
                </a:solidFill>
              </a:rPr>
              <a:t>Gentile audience / portrayed Jesus as one who identify deeply with humanity</a:t>
            </a:r>
            <a:endParaRPr>
              <a:solidFill>
                <a:srgbClr val="011993"/>
              </a:solidFill>
            </a:endParaRPr>
          </a:p>
          <a:p>
            <a:pPr marL="496951" indent="-496951" defTabSz="416052">
              <a:spcBef>
                <a:spcPts val="4500"/>
              </a:spcBef>
              <a:buBlip>
                <a:blip r:embed="rId2"/>
              </a:buBlip>
              <a:defRPr b="1" sz="3640">
                <a:effectLst/>
              </a:defRPr>
            </a:pPr>
            <a:r>
              <a:rPr u="sng"/>
              <a:t>John</a:t>
            </a:r>
            <a:r>
              <a:t>- </a:t>
            </a:r>
            <a:r>
              <a:rPr i="1">
                <a:solidFill>
                  <a:srgbClr val="FF2600"/>
                </a:solidFill>
              </a:rPr>
              <a:t>Hebrew Community / The deity of Christ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History"/>
          <p:cNvSpPr txBox="1"/>
          <p:nvPr>
            <p:ph type="title"/>
          </p:nvPr>
        </p:nvSpPr>
        <p:spPr>
          <a:xfrm>
            <a:off x="1955800" y="520700"/>
            <a:ext cx="9753600" cy="25908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History</a:t>
            </a:r>
          </a:p>
        </p:txBody>
      </p:sp>
      <p:sp>
        <p:nvSpPr>
          <p:cNvPr id="177" name="The Acts of the Apostles: written by Luke, Acts is an eye witness account of the ministry of Jesus and the early development of the Christian community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4500">
                <a:effectLst/>
              </a:defRPr>
            </a:pPr>
            <a:r>
              <a:rPr b="1" u="sng"/>
              <a:t>The Acts of the Apostles:</a:t>
            </a:r>
            <a:r>
              <a:rPr b="1"/>
              <a:t> </a:t>
            </a:r>
            <a:r>
              <a:rPr b="1" i="1">
                <a:solidFill>
                  <a:srgbClr val="0433FF"/>
                </a:solidFill>
              </a:rPr>
              <a:t>written by Luke, Acts is an eye witness account of the ministry of Jesus and the early development of the Christian community.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he Pauline Epist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The Pauline Epistles</a:t>
            </a:r>
          </a:p>
        </p:txBody>
      </p:sp>
      <p:sp>
        <p:nvSpPr>
          <p:cNvPr id="180" name="Romans - How the gospel works and how to respo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957" indent="-425957" defTabSz="356615">
              <a:spcBef>
                <a:spcPts val="3900"/>
              </a:spcBef>
              <a:buBlip>
                <a:blip r:embed="rId2"/>
              </a:buBlip>
              <a:defRPr sz="3120">
                <a:effectLst/>
              </a:defRPr>
            </a:pPr>
            <a:r>
              <a:rPr b="1" u="sng"/>
              <a:t>Romans </a:t>
            </a:r>
            <a:r>
              <a:t>- </a:t>
            </a:r>
            <a:r>
              <a:rPr b="1" i="1">
                <a:solidFill>
                  <a:srgbClr val="0433FF"/>
                </a:solidFill>
              </a:rPr>
              <a:t>How the gospel works and how to respond</a:t>
            </a:r>
          </a:p>
          <a:p>
            <a:pPr marL="425957" indent="-425957" defTabSz="356615">
              <a:spcBef>
                <a:spcPts val="3900"/>
              </a:spcBef>
              <a:buBlip>
                <a:blip r:embed="rId2"/>
              </a:buBlip>
              <a:defRPr sz="3120">
                <a:effectLst/>
              </a:defRPr>
            </a:pPr>
            <a:r>
              <a:rPr b="1" u="sng"/>
              <a:t>1&amp;2 Corinthians </a:t>
            </a:r>
            <a:r>
              <a:t>- </a:t>
            </a:r>
            <a:r>
              <a:rPr b="1" i="1">
                <a:solidFill>
                  <a:srgbClr val="941100"/>
                </a:solidFill>
              </a:rPr>
              <a:t>resolving conflict, forgiveness and reconciliation</a:t>
            </a:r>
            <a:endParaRPr b="1" i="1">
              <a:solidFill>
                <a:srgbClr val="941100"/>
              </a:solidFill>
            </a:endParaRPr>
          </a:p>
          <a:p>
            <a:pPr marL="425957" indent="-425957" defTabSz="356615">
              <a:spcBef>
                <a:spcPts val="3900"/>
              </a:spcBef>
              <a:buBlip>
                <a:blip r:embed="rId2"/>
              </a:buBlip>
              <a:defRPr b="1" sz="3120">
                <a:effectLst/>
              </a:defRPr>
            </a:pPr>
            <a:r>
              <a:rPr u="sng"/>
              <a:t>Galatians </a:t>
            </a:r>
            <a:r>
              <a:t>- </a:t>
            </a:r>
            <a:r>
              <a:rPr i="1">
                <a:solidFill>
                  <a:srgbClr val="0433FF"/>
                </a:solidFill>
              </a:rPr>
              <a:t>addressed false doctrine</a:t>
            </a:r>
            <a:r>
              <a:t> </a:t>
            </a:r>
          </a:p>
          <a:p>
            <a:pPr marL="425957" indent="-425957" defTabSz="356615">
              <a:spcBef>
                <a:spcPts val="3900"/>
              </a:spcBef>
              <a:buBlip>
                <a:blip r:embed="rId2"/>
              </a:buBlip>
              <a:defRPr b="1" sz="3120">
                <a:effectLst/>
              </a:defRPr>
            </a:pPr>
            <a:r>
              <a:rPr u="sng"/>
              <a:t>Ephesians </a:t>
            </a:r>
            <a:r>
              <a:t>- </a:t>
            </a:r>
            <a:r>
              <a:rPr i="1">
                <a:solidFill>
                  <a:srgbClr val="941100"/>
                </a:solidFill>
              </a:rPr>
              <a:t>Outlines doctrines of grace, peace, and salvation</a:t>
            </a:r>
            <a:endParaRPr i="1">
              <a:solidFill>
                <a:srgbClr val="941100"/>
              </a:solidFill>
            </a:endParaRPr>
          </a:p>
          <a:p>
            <a:pPr marL="425957" indent="-425957" defTabSz="356615">
              <a:spcBef>
                <a:spcPts val="3900"/>
              </a:spcBef>
              <a:buBlip>
                <a:blip r:embed="rId2"/>
              </a:buBlip>
              <a:defRPr b="1" sz="3120">
                <a:effectLst/>
              </a:defRPr>
            </a:pPr>
            <a:r>
              <a:rPr u="sng"/>
              <a:t>Philippians </a:t>
            </a:r>
            <a:r>
              <a:t>- </a:t>
            </a:r>
            <a:r>
              <a:rPr i="1">
                <a:solidFill>
                  <a:srgbClr val="0433FF"/>
                </a:solidFill>
              </a:rPr>
              <a:t>Take on Christlike attitude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he Pauline Epist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Pauline Epistles</a:t>
            </a:r>
          </a:p>
        </p:txBody>
      </p:sp>
      <p:sp>
        <p:nvSpPr>
          <p:cNvPr id="183" name="Colossians - Who are you in Christ ?(identity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b="1" sz="3280">
                <a:effectLst/>
              </a:defRPr>
            </a:pPr>
            <a:r>
              <a:rPr u="sng"/>
              <a:t>Colossians </a:t>
            </a:r>
            <a:r>
              <a:t>- </a:t>
            </a:r>
            <a:r>
              <a:rPr i="1">
                <a:solidFill>
                  <a:srgbClr val="0433FF"/>
                </a:solidFill>
              </a:rPr>
              <a:t>Who are you in Christ ?(identity)</a:t>
            </a:r>
            <a:endParaRPr i="1"/>
          </a:p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b="1" sz="3280">
                <a:effectLst/>
              </a:defRPr>
            </a:pPr>
            <a:r>
              <a:rPr u="sng"/>
              <a:t>1&amp;2 Thessalonians </a:t>
            </a:r>
            <a:r>
              <a:t>- </a:t>
            </a:r>
            <a:r>
              <a:rPr i="1">
                <a:solidFill>
                  <a:srgbClr val="941100"/>
                </a:solidFill>
              </a:rPr>
              <a:t>Stand firm in the midst of persecution</a:t>
            </a:r>
            <a:endParaRPr i="1">
              <a:solidFill>
                <a:srgbClr val="941100"/>
              </a:solidFill>
            </a:endParaRPr>
          </a:p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b="1" sz="3280">
                <a:effectLst/>
              </a:defRPr>
            </a:pPr>
            <a:r>
              <a:rPr u="sng"/>
              <a:t>1&amp;2 Timothy </a:t>
            </a:r>
            <a:r>
              <a:t>- </a:t>
            </a:r>
            <a:r>
              <a:rPr i="1">
                <a:solidFill>
                  <a:srgbClr val="0433FF"/>
                </a:solidFill>
              </a:rPr>
              <a:t>Paul’s guide to godliness</a:t>
            </a:r>
            <a:endParaRPr i="1">
              <a:solidFill>
                <a:srgbClr val="0433FF"/>
              </a:solidFill>
            </a:endParaRPr>
          </a:p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b="1" sz="3280">
                <a:effectLst/>
              </a:defRPr>
            </a:pPr>
            <a:r>
              <a:rPr u="sng"/>
              <a:t>Titus </a:t>
            </a:r>
            <a:r>
              <a:t>- </a:t>
            </a:r>
            <a:r>
              <a:rPr i="1">
                <a:solidFill>
                  <a:srgbClr val="941100"/>
                </a:solidFill>
              </a:rPr>
              <a:t>Leading a counter-cultural church</a:t>
            </a:r>
            <a:endParaRPr i="1"/>
          </a:p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b="1" sz="3280">
                <a:effectLst/>
              </a:defRPr>
            </a:pPr>
            <a:r>
              <a:rPr u="sng"/>
              <a:t>Philemon </a:t>
            </a:r>
            <a:r>
              <a:t>-</a:t>
            </a:r>
            <a:r>
              <a:rPr i="1">
                <a:solidFill>
                  <a:srgbClr val="0433FF"/>
                </a:solidFill>
              </a:rPr>
              <a:t>An open letter to Philemon and the </a:t>
            </a:r>
            <a:r>
              <a:rPr>
                <a:solidFill>
                  <a:srgbClr val="0433FF"/>
                </a:solidFill>
              </a:rPr>
              <a:t>church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he General Epist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The General Epistles</a:t>
            </a:r>
          </a:p>
        </p:txBody>
      </p:sp>
      <p:sp>
        <p:nvSpPr>
          <p:cNvPr id="186" name="Hebrews - Proclaims the superiority of Chr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6951" indent="-496951" defTabSz="416052">
              <a:spcBef>
                <a:spcPts val="4500"/>
              </a:spcBef>
              <a:buBlip>
                <a:blip r:embed="rId2"/>
              </a:buBlip>
              <a:defRPr b="1" sz="3640">
                <a:effectLst/>
              </a:defRPr>
            </a:pPr>
            <a:r>
              <a:rPr u="sng"/>
              <a:t>Hebrews</a:t>
            </a:r>
            <a:r>
              <a:t> - </a:t>
            </a:r>
            <a:r>
              <a:rPr i="1">
                <a:solidFill>
                  <a:srgbClr val="0433FF"/>
                </a:solidFill>
              </a:rPr>
              <a:t>Proclaims the superiority of Christ</a:t>
            </a:r>
          </a:p>
          <a:p>
            <a:pPr marL="496951" indent="-496951" defTabSz="416052">
              <a:spcBef>
                <a:spcPts val="4500"/>
              </a:spcBef>
              <a:buBlip>
                <a:blip r:embed="rId2"/>
              </a:buBlip>
              <a:defRPr b="1" sz="3640">
                <a:effectLst/>
              </a:defRPr>
            </a:pPr>
            <a:r>
              <a:rPr u="sng"/>
              <a:t>James</a:t>
            </a:r>
            <a:r>
              <a:t> - </a:t>
            </a:r>
            <a:r>
              <a:rPr i="1">
                <a:solidFill>
                  <a:srgbClr val="941100"/>
                </a:solidFill>
              </a:rPr>
              <a:t>Practical Theology (Faith &amp; Works)</a:t>
            </a:r>
          </a:p>
          <a:p>
            <a:pPr marL="496951" indent="-496951" defTabSz="416052">
              <a:spcBef>
                <a:spcPts val="4500"/>
              </a:spcBef>
              <a:buBlip>
                <a:blip r:embed="rId2"/>
              </a:buBlip>
              <a:defRPr b="1" sz="3640">
                <a:effectLst/>
              </a:defRPr>
            </a:pPr>
            <a:r>
              <a:rPr u="sng"/>
              <a:t>1&amp;2 Peter</a:t>
            </a:r>
            <a:r>
              <a:t> - </a:t>
            </a:r>
            <a:r>
              <a:rPr i="1">
                <a:solidFill>
                  <a:srgbClr val="0433FF"/>
                </a:solidFill>
              </a:rPr>
              <a:t>Faith under pressure</a:t>
            </a:r>
            <a:endParaRPr i="1">
              <a:solidFill>
                <a:srgbClr val="0433FF"/>
              </a:solidFill>
            </a:endParaRPr>
          </a:p>
          <a:p>
            <a:pPr marL="496951" indent="-496951" defTabSz="416052">
              <a:spcBef>
                <a:spcPts val="4500"/>
              </a:spcBef>
              <a:buBlip>
                <a:blip r:embed="rId2"/>
              </a:buBlip>
              <a:defRPr b="1" sz="3640">
                <a:effectLst/>
              </a:defRPr>
            </a:pPr>
            <a:r>
              <a:rPr u="sng"/>
              <a:t>1,2,&amp;3 John</a:t>
            </a:r>
            <a:r>
              <a:t> - </a:t>
            </a:r>
            <a:r>
              <a:rPr i="1">
                <a:solidFill>
                  <a:srgbClr val="941100"/>
                </a:solidFill>
              </a:rPr>
              <a:t>Walking in the Light</a:t>
            </a:r>
            <a:endParaRPr i="1">
              <a:solidFill>
                <a:srgbClr val="941100"/>
              </a:solidFill>
            </a:endParaRPr>
          </a:p>
          <a:p>
            <a:pPr marL="496951" indent="-496951" defTabSz="416052">
              <a:spcBef>
                <a:spcPts val="4500"/>
              </a:spcBef>
              <a:buBlip>
                <a:blip r:embed="rId2"/>
              </a:buBlip>
              <a:defRPr b="1" sz="3640">
                <a:effectLst/>
              </a:defRPr>
            </a:pPr>
            <a:r>
              <a:rPr u="sng"/>
              <a:t>Jude</a:t>
            </a:r>
            <a:r>
              <a:t> - </a:t>
            </a:r>
            <a:r>
              <a:rPr i="1">
                <a:solidFill>
                  <a:srgbClr val="0433FF"/>
                </a:solidFill>
              </a:rPr>
              <a:t>Grace is not an excuse to sin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