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D5D9DB"/>
          </a:solidFill>
        </a:fill>
      </a:tcStyle>
    </a:wholeTbl>
    <a:band2H>
      <a:tcTxStyle b="def" i="def"/>
      <a:tcStyle>
        <a:tcBdr/>
        <a:fill>
          <a:solidFill>
            <a:srgbClr val="EBEDEE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ECDFD0"/>
          </a:solidFill>
        </a:fill>
      </a:tcStyle>
    </a:wholeTbl>
    <a:band2H>
      <a:tcTxStyle b="def" i="def"/>
      <a:tcStyle>
        <a:tcBdr/>
        <a:fill>
          <a:solidFill>
            <a:srgbClr val="F6F0E9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D4D0D2"/>
          </a:solidFill>
        </a:fill>
      </a:tcStyle>
    </a:wholeTbl>
    <a:band2H>
      <a:tcTxStyle b="def" i="def"/>
      <a:tcStyle>
        <a:tcBdr/>
        <a:fill>
          <a:solidFill>
            <a:srgbClr val="EBE9EA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181039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1039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CCCC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solidFill>
            <a:srgbClr val="36392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solidFill>
            <a:srgbClr val="363929">
              <a:alpha val="20000"/>
            </a:srgbClr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508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39" y="762000"/>
            <a:ext cx="5448303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39" y="762118"/>
            <a:ext cx="4762503" cy="3149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39" y="4597517"/>
            <a:ext cx="4762503" cy="4394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/>
          <a:lstStyle>
            <a:lvl1pPr defTabSz="584200">
              <a:defRPr sz="2800"/>
            </a:lvl1pPr>
            <a:lvl2pPr defTabSz="584200">
              <a:defRPr sz="2800"/>
            </a:lvl2pPr>
            <a:lvl3pPr defTabSz="584200">
              <a:defRPr sz="2800"/>
            </a:lvl3pPr>
            <a:lvl4pPr defTabSz="584200">
              <a:defRPr sz="2800"/>
            </a:lvl4pPr>
            <a:lvl5pPr defTabSz="584200">
              <a:defRPr sz="28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12" name="“Type a quote here.”"/>
          <p:cNvSpPr txBox="1"/>
          <p:nvPr>
            <p:ph type="body" sz="quarter" idx="13"/>
          </p:nvPr>
        </p:nvSpPr>
        <p:spPr>
          <a:xfrm>
            <a:off x="1625600" y="4254500"/>
            <a:ext cx="10464800" cy="711205"/>
          </a:xfrm>
          <a:prstGeom prst="rect">
            <a:avLst/>
          </a:prstGeom>
        </p:spPr>
        <p:txBody>
          <a:bodyPr anchor="ctr"/>
          <a:lstStyle/>
          <a:p>
            <a:pPr defTabSz="578358">
              <a:spcBef>
                <a:spcPts val="2300"/>
              </a:spcBef>
              <a:defRPr sz="3959">
                <a:effectLst/>
              </a:defRPr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6" y="2857500"/>
            <a:ext cx="4015234" cy="5613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1" y="2194509"/>
            <a:ext cx="3835402" cy="53619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900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ible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Bible Basics</a:t>
            </a:r>
          </a:p>
        </p:txBody>
      </p:sp>
      <p:sp>
        <p:nvSpPr>
          <p:cNvPr id="164" name="Getting Acquainted with the Bibl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2900">
              <a:defRPr sz="3100">
                <a:effectLst>
                  <a:outerShdw sx="100000" sy="100000" kx="0" ky="0" algn="b" rotWithShape="0" blurRad="2540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Getting Acquainted with the Bible</a:t>
            </a:r>
          </a:p>
          <a:p>
            <a:pPr defTabSz="342900">
              <a:defRPr sz="3100">
                <a:effectLst>
                  <a:outerShdw sx="100000" sy="100000" kx="0" ky="0" algn="b" rotWithShape="0" blurRad="25400" dist="19050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342900">
              <a:defRPr sz="3100">
                <a:effectLst>
                  <a:outerShdw sx="100000" sy="100000" kx="0" ky="0" algn="b" rotWithShape="0" blurRad="2540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Week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Meaning of the Bible: Than &amp; N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Meaning of the Bible: Than &amp; Now</a:t>
            </a:r>
          </a:p>
        </p:txBody>
      </p:sp>
      <p:sp>
        <p:nvSpPr>
          <p:cNvPr id="189" name="Historical Author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5000">
                <a:effectLst/>
              </a:defRPr>
            </a:pPr>
            <a:r>
              <a:t>Historical Authority</a:t>
            </a:r>
          </a:p>
          <a:p>
            <a:pPr>
              <a:buBlip>
                <a:blip r:embed="rId2"/>
              </a:buBlip>
              <a:defRPr sz="5000">
                <a:effectLst/>
              </a:defRPr>
            </a:pPr>
            <a:r>
              <a:t>Normative Authority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e Affir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900"/>
            </a:lvl1pPr>
          </a:lstStyle>
          <a:p>
            <a:pPr/>
            <a:r>
              <a:t>We Affirm…</a:t>
            </a:r>
          </a:p>
        </p:txBody>
      </p:sp>
      <p:sp>
        <p:nvSpPr>
          <p:cNvPr id="167" name="That all scripture is inspire by G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all scripture is inspire by God</a:t>
            </a:r>
          </a:p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scripture is authoritative</a:t>
            </a:r>
          </a:p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scripture is necessary for our salvation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e Bible and 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Bible: Languages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angu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Languages</a:t>
            </a:r>
          </a:p>
        </p:txBody>
      </p:sp>
      <p:sp>
        <p:nvSpPr>
          <p:cNvPr id="172" name="Hebre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Hebrew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Aramaic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Greek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ligious Autho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Religious Authority</a:t>
            </a:r>
          </a:p>
        </p:txBody>
      </p:sp>
      <p:sp>
        <p:nvSpPr>
          <p:cNvPr id="175" name="By authority we mean the right to command belief and/or action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>
              <a:defRPr>
                <a:effectLst/>
              </a:defRPr>
            </a:pPr>
            <a:r>
              <a:t>By authority we mean the right to command belief and/or action.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 Importance of the Holy Spir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Importance of the Holy Spirit</a:t>
            </a:r>
          </a:p>
        </p:txBody>
      </p:sp>
      <p:sp>
        <p:nvSpPr>
          <p:cNvPr id="178" name="The Holy Spirit helps us understand the workings/acts of Go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The Holy Spirit helps us understand the workings/acts of God.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Holy Spirit helps guide us regarding the matter of certainty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Holy Spirit helps us overcome our human limitations that come about due to sin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value of the Holy Spir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value of the Holy Spirit</a:t>
            </a:r>
          </a:p>
        </p:txBody>
      </p:sp>
      <p:sp>
        <p:nvSpPr>
          <p:cNvPr id="181" name="Teach believers all things and bring to our remembrance all that Christ had taught us (Jn 14:26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8723" indent="-458723" defTabSz="384047">
              <a:spcBef>
                <a:spcPts val="4200"/>
              </a:spcBef>
              <a:buBlip>
                <a:blip r:embed="rId2"/>
              </a:buBlip>
              <a:defRPr sz="3300">
                <a:effectLst/>
              </a:defRPr>
            </a:pPr>
            <a:r>
              <a:t>Teach believers all things and bring to our remembrance all that Christ had taught us (Jn 14:26)</a:t>
            </a:r>
          </a:p>
          <a:p>
            <a:pPr marL="458723" indent="-458723" defTabSz="384047">
              <a:spcBef>
                <a:spcPts val="4200"/>
              </a:spcBef>
              <a:buBlip>
                <a:blip r:embed="rId2"/>
              </a:buBlip>
              <a:defRPr sz="3300">
                <a:effectLst/>
              </a:defRPr>
            </a:pPr>
            <a:r>
              <a:t>Bears witness to the Person of Christ (Jn 15:26-27)</a:t>
            </a:r>
          </a:p>
          <a:p>
            <a:pPr marL="458723" indent="-458723" defTabSz="384047">
              <a:spcBef>
                <a:spcPts val="4200"/>
              </a:spcBef>
              <a:buBlip>
                <a:blip r:embed="rId2"/>
              </a:buBlip>
              <a:defRPr sz="3300">
                <a:effectLst/>
              </a:defRPr>
            </a:pPr>
            <a:r>
              <a:t>Convict the world of sin (Jn 16:8)</a:t>
            </a:r>
          </a:p>
          <a:p>
            <a:pPr marL="458723" indent="-458723" defTabSz="384047">
              <a:spcBef>
                <a:spcPts val="4200"/>
              </a:spcBef>
              <a:buBlip>
                <a:blip r:embed="rId2"/>
              </a:buBlip>
              <a:defRPr sz="3300">
                <a:effectLst/>
              </a:defRPr>
            </a:pPr>
            <a:r>
              <a:t>Will guide the believer into all the truth (Jn 16:13)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mponents of Autho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Components of Authority</a:t>
            </a:r>
          </a:p>
        </p:txBody>
      </p:sp>
      <p:sp>
        <p:nvSpPr>
          <p:cNvPr id="184" name="Objecti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6000">
                <a:effectLst/>
              </a:defRPr>
            </a:pPr>
            <a:r>
              <a:t>Objective </a:t>
            </a:r>
          </a:p>
          <a:p>
            <a:pPr>
              <a:buBlip>
                <a:blip r:embed="rId2"/>
              </a:buBlip>
              <a:defRPr sz="6000">
                <a:effectLst/>
              </a:defRPr>
            </a:pPr>
            <a:r>
              <a:t>Subjective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Bible and Rea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Bible and 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