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Optima"/>
        <a:ea typeface="Optima"/>
        <a:cs typeface="Optima"/>
        <a:sym typeface="Opti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D5D9DB"/>
          </a:solidFill>
        </a:fill>
      </a:tcStyle>
    </a:wholeTbl>
    <a:band2H>
      <a:tcTxStyle/>
      <a:tcStyle>
        <a:tcBdr/>
        <a:fill>
          <a:solidFill>
            <a:srgbClr val="EBEDEE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ECDFD0"/>
          </a:solidFill>
        </a:fill>
      </a:tcStyle>
    </a:wholeTbl>
    <a:band2H>
      <a:tcTxStyle/>
      <a:tcStyle>
        <a:tcBdr/>
        <a:fill>
          <a:solidFill>
            <a:srgbClr val="F6F0E9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D4D0D2"/>
          </a:solidFill>
        </a:fill>
      </a:tcStyle>
    </a:wholeTbl>
    <a:band2H>
      <a:tcTxStyle/>
      <a:tcStyle>
        <a:tcBdr/>
        <a:fill>
          <a:solidFill>
            <a:srgbClr val="EBE9EA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181039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63929"/>
              </a:solidFill>
              <a:prstDash val="solid"/>
              <a:round/>
            </a:ln>
          </a:top>
          <a:bottom>
            <a:ln w="254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1039"/>
          </a:solidFill>
        </a:fill>
      </a:tcStyle>
    </a:lastRow>
    <a:fir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63929"/>
              </a:solidFill>
              <a:prstDash val="solid"/>
              <a:round/>
            </a:ln>
          </a:top>
          <a:bottom>
            <a:ln w="254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CCCC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363929"/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363929"/>
          </a:solidFill>
        </a:fill>
      </a:tcStyle>
    </a:lastRow>
    <a:firstRow>
      <a:tcTxStyle b="on" i="off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36392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12700" cap="flat">
              <a:solidFill>
                <a:srgbClr val="363929"/>
              </a:solidFill>
              <a:prstDash val="solid"/>
              <a:round/>
            </a:ln>
          </a:top>
          <a:bottom>
            <a:ln w="127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solidFill>
            <a:srgbClr val="36392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12700" cap="flat">
              <a:solidFill>
                <a:srgbClr val="363929"/>
              </a:solidFill>
              <a:prstDash val="solid"/>
              <a:round/>
            </a:ln>
          </a:top>
          <a:bottom>
            <a:ln w="127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solidFill>
            <a:srgbClr val="363929">
              <a:alpha val="20000"/>
            </a:srgbClr>
          </a:solidFill>
        </a:fill>
      </a:tcStyle>
    </a:firstCol>
    <a:lastRow>
      <a:tcTxStyle b="on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50800" cap="flat">
              <a:solidFill>
                <a:srgbClr val="363929"/>
              </a:solidFill>
              <a:prstDash val="solid"/>
              <a:round/>
            </a:ln>
          </a:top>
          <a:bottom>
            <a:ln w="127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12700" cap="flat">
              <a:solidFill>
                <a:srgbClr val="363929"/>
              </a:solidFill>
              <a:prstDash val="solid"/>
              <a:round/>
            </a:ln>
          </a:top>
          <a:bottom>
            <a:ln w="254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5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>
            <a:spLocks noGrp="1"/>
          </p:cNvSpPr>
          <p:nvPr>
            <p:ph type="pic" sz="half" idx="13"/>
          </p:nvPr>
        </p:nvSpPr>
        <p:spPr>
          <a:xfrm>
            <a:off x="1414839" y="762000"/>
            <a:ext cx="5448303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Image"/>
          <p:cNvSpPr>
            <a:spLocks noGrp="1"/>
          </p:cNvSpPr>
          <p:nvPr>
            <p:ph type="pic" sz="quarter" idx="14"/>
          </p:nvPr>
        </p:nvSpPr>
        <p:spPr>
          <a:xfrm>
            <a:off x="7510839" y="762118"/>
            <a:ext cx="4762503" cy="3149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Image"/>
          <p:cNvSpPr>
            <a:spLocks noGrp="1"/>
          </p:cNvSpPr>
          <p:nvPr>
            <p:ph type="pic" sz="quarter" idx="15"/>
          </p:nvPr>
        </p:nvSpPr>
        <p:spPr>
          <a:xfrm>
            <a:off x="7510839" y="4597517"/>
            <a:ext cx="4762503" cy="4394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/>
          <a:lstStyle>
            <a:lvl1pPr defTabSz="584200">
              <a:defRPr sz="2800"/>
            </a:lvl1pPr>
            <a:lvl2pPr defTabSz="584200">
              <a:defRPr sz="2800"/>
            </a:lvl2pPr>
            <a:lvl3pPr defTabSz="584200">
              <a:defRPr sz="2800"/>
            </a:lvl3pPr>
            <a:lvl4pPr defTabSz="584200">
              <a:defRPr sz="2800"/>
            </a:lvl4pPr>
            <a:lvl5pPr defTabSz="584200">
              <a:defRPr sz="28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625600" y="4254499"/>
            <a:ext cx="10464800" cy="711206"/>
          </a:xfrm>
          <a:prstGeom prst="rect">
            <a:avLst/>
          </a:prstGeom>
        </p:spPr>
        <p:txBody>
          <a:bodyPr anchor="ctr"/>
          <a:lstStyle/>
          <a:p>
            <a:pPr defTabSz="578358">
              <a:spcBef>
                <a:spcPts val="2300"/>
              </a:spcBef>
              <a:defRPr sz="3959">
                <a:effectLst/>
              </a:defRPr>
            </a:pPr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4286250" y="1724010"/>
            <a:ext cx="5422900" cy="40735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7440166" y="2857500"/>
            <a:ext cx="4015234" cy="5613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7850631" y="2194509"/>
            <a:ext cx="3835402" cy="53619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900" y="9166859"/>
            <a:ext cx="453239" cy="46228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Qd-fdpq9m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ible Basic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Bible Basics</a:t>
            </a:r>
          </a:p>
        </p:txBody>
      </p:sp>
      <p:sp>
        <p:nvSpPr>
          <p:cNvPr id="138" name="Getting Acquainted with the Bible…"/>
          <p:cNvSpPr txBox="1">
            <a:spLocks noGrp="1"/>
          </p:cNvSpPr>
          <p:nvPr>
            <p:ph type="subTitle" sz="quarter" idx="1"/>
          </p:nvPr>
        </p:nvSpPr>
        <p:spPr>
          <a:xfrm>
            <a:off x="1651000" y="5283200"/>
            <a:ext cx="10464800" cy="1549400"/>
          </a:xfrm>
          <a:prstGeom prst="rect">
            <a:avLst/>
          </a:prstGeom>
        </p:spPr>
        <p:txBody>
          <a:bodyPr/>
          <a:lstStyle/>
          <a:p>
            <a:pPr defTabSz="182879">
              <a:defRPr sz="3700">
                <a:effectLst>
                  <a:outerShdw blurRad="12700" dist="1016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Getting Acquainted with the Bible</a:t>
            </a:r>
          </a:p>
          <a:p>
            <a:pPr defTabSz="182879">
              <a:defRPr sz="1600">
                <a:effectLst>
                  <a:outerShdw blurRad="12700" dist="1016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  <a:p>
            <a:pPr defTabSz="182879">
              <a:defRPr sz="1600">
                <a:effectLst>
                  <a:outerShdw blurRad="12700" dist="1016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  <a:p>
            <a:pPr defTabSz="182879">
              <a:defRPr sz="2300">
                <a:effectLst>
                  <a:outerShdw blurRad="12700" dist="1016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The Bible - A Unique Book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ifferent Views of Inspi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Different Views of Inspiration</a:t>
            </a:r>
          </a:p>
        </p:txBody>
      </p:sp>
      <p:sp>
        <p:nvSpPr>
          <p:cNvPr id="162" name="Mechanical Inspir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00">
                <a:effectLst/>
              </a:defRPr>
            </a:pPr>
            <a:r>
              <a:t>Mechanical Inspiration</a:t>
            </a: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00">
                <a:effectLst/>
              </a:defRPr>
            </a:pPr>
            <a:r>
              <a:t>Partial Inspiration</a:t>
            </a: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00">
                <a:effectLst/>
              </a:defRPr>
            </a:pPr>
            <a:r>
              <a:t>Limited Inspiration</a:t>
            </a: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00">
                <a:effectLst/>
              </a:defRPr>
            </a:pPr>
            <a:r>
              <a:t>Natural Inspiration</a:t>
            </a: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00">
                <a:effectLst/>
              </a:defRPr>
            </a:pPr>
            <a:r>
              <a:t>Universal Inspiration</a:t>
            </a:r>
          </a:p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00">
                <a:effectLst/>
              </a:defRPr>
            </a:pPr>
            <a:r>
              <a:t>Plenary Inspiration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lluminatio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Illumination…</a:t>
            </a:r>
          </a:p>
        </p:txBody>
      </p:sp>
      <p:sp>
        <p:nvSpPr>
          <p:cNvPr id="165" name="Simply put, illumination in the spiritual sense is “turning on the light” of understanding in some are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3191" indent="-393191" defTabSz="329184">
              <a:spcBef>
                <a:spcPts val="3600"/>
              </a:spcBef>
              <a:buBlip>
                <a:blip r:embed="rId2"/>
              </a:buBlip>
              <a:defRPr sz="2800">
                <a:effectLst/>
              </a:defRPr>
            </a:pPr>
            <a:r>
              <a:t>Simply put, illumination in the spiritual sense is </a:t>
            </a:r>
            <a:r>
              <a:rPr i="1"/>
              <a:t>“turning on the light”</a:t>
            </a:r>
            <a:r>
              <a:t> of understanding in some area.</a:t>
            </a:r>
          </a:p>
          <a:p>
            <a:pPr marL="393191" indent="-393191" defTabSz="329184">
              <a:spcBef>
                <a:spcPts val="3600"/>
              </a:spcBef>
              <a:buBlip>
                <a:blip r:embed="rId2"/>
              </a:buBlip>
              <a:defRPr sz="2800">
                <a:effectLst/>
              </a:defRPr>
            </a:pPr>
            <a:r>
              <a:t>Throughout the ages, people in every culture and religion have claimed some kind of </a:t>
            </a:r>
            <a:r>
              <a:rPr b="1" i="1"/>
              <a:t>revelation or enlightenment</a:t>
            </a:r>
            <a:r>
              <a:t> from God (whether true or not).</a:t>
            </a:r>
          </a:p>
          <a:p>
            <a:pPr marL="393191" indent="-393191" defTabSz="329184">
              <a:spcBef>
                <a:spcPts val="3600"/>
              </a:spcBef>
              <a:buBlip>
                <a:blip r:embed="rId2"/>
              </a:buBlip>
              <a:defRPr sz="2800">
                <a:effectLst/>
              </a:defRPr>
            </a:pPr>
            <a:r>
              <a:t>When that enlightenment deals with new knowledge or future things, we call it </a:t>
            </a:r>
            <a:r>
              <a:rPr b="1" i="1"/>
              <a:t>prophecy.</a:t>
            </a:r>
          </a:p>
          <a:p>
            <a:pPr marL="393191" indent="-393191" defTabSz="329184">
              <a:spcBef>
                <a:spcPts val="3600"/>
              </a:spcBef>
              <a:buBlip>
                <a:blip r:embed="rId2"/>
              </a:buBlip>
              <a:defRPr sz="2800">
                <a:effectLst/>
              </a:defRPr>
            </a:pPr>
            <a:r>
              <a:t>When that enlightenment deals with understanding and applying knowledge already given, we call it </a:t>
            </a:r>
            <a:r>
              <a:rPr b="1" i="1"/>
              <a:t>illumination.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he Bible and Hi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Bible and History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Histor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History:</a:t>
            </a:r>
          </a:p>
        </p:txBody>
      </p:sp>
      <p:sp>
        <p:nvSpPr>
          <p:cNvPr id="170" name="Comes from the Greek word historia, meaning, inquiry. It is the treating of conditions and events in given times in the past which affected nations and peopl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Comes from the Greek word </a:t>
            </a:r>
            <a:r>
              <a:rPr i="1"/>
              <a:t>historia, </a:t>
            </a:r>
            <a:r>
              <a:t>meaning, </a:t>
            </a:r>
            <a:r>
              <a:rPr i="1"/>
              <a:t>inquiry</a:t>
            </a:r>
            <a:r>
              <a:t>. It is the treating of conditions and events in given times in the past which affected nations and peoples.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It seeks to interpret them on a broad scale as to their effect upon the whole spectrum of human events.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2D16-A92C-4A42-9A93-723C0839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721D8-A0BE-4425-8E3E-A936E6F37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nline Media 3" title="9 Discoveries that Confirm the Bible">
            <a:hlinkClick r:id="" action="ppaction://media"/>
            <a:extLst>
              <a:ext uri="{FF2B5EF4-FFF2-40B4-BE49-F238E27FC236}">
                <a16:creationId xmlns:a16="http://schemas.microsoft.com/office/drawing/2014/main" id="{DB2C0881-0B61-44C0-B4A3-EE4A3669CD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8500" y="2743200"/>
            <a:ext cx="97536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750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We Affirm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Affirm…</a:t>
            </a:r>
          </a:p>
        </p:txBody>
      </p:sp>
      <p:sp>
        <p:nvSpPr>
          <p:cNvPr id="141" name="That all scripture is inspire by Go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That all scripture is inspire by God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That scripture is authoritative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That scripture is necessary for our salvation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ve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Revelation</a:t>
            </a:r>
          </a:p>
        </p:txBody>
      </p:sp>
      <p:sp>
        <p:nvSpPr>
          <p:cNvPr id="144" name="Unveil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Unveiling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Uncover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The action God takes to make Himself known to us. God’s self-disclosure to humanity.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velation is how God, the Creator of all things,…"/>
          <p:cNvSpPr txBox="1"/>
          <p:nvPr/>
        </p:nvSpPr>
        <p:spPr>
          <a:xfrm>
            <a:off x="1052927" y="1511300"/>
            <a:ext cx="11489098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Revelation is how God, the Creator of all things,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makes himself known to us—his creatures. 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Without God speaking to us—in nature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and in the Bible—we would have no way of knowing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that he exists, who he is, what he has done to save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us in Jesus Christ, or how we are to live and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worship him.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Theologians distinguish between two </a:t>
            </a:r>
          </a:p>
          <a:p>
            <a:pPr>
              <a:spcBef>
                <a:spcPts val="500"/>
              </a:spcBef>
              <a:defRPr sz="3800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types of revelation: </a:t>
            </a:r>
          </a:p>
          <a:p>
            <a:pPr>
              <a:spcBef>
                <a:spcPts val="500"/>
              </a:spcBef>
              <a:defRPr sz="3800" b="1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general and special revelation.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eneral revelation is God’s showing us…"/>
          <p:cNvSpPr txBox="1"/>
          <p:nvPr/>
        </p:nvSpPr>
        <p:spPr>
          <a:xfrm>
            <a:off x="2355911" y="3879850"/>
            <a:ext cx="10253415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 b="1" i="1" u="sng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General revelation</a:t>
            </a:r>
            <a:r>
              <a:rPr b="0" i="0" u="none"/>
              <a:t> is God’s showing us </a:t>
            </a:r>
          </a:p>
          <a:p>
            <a:pPr>
              <a:defRPr sz="4300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 is true about himself through </a:t>
            </a:r>
          </a:p>
          <a:p>
            <a:pPr>
              <a:defRPr sz="4300">
                <a:solidFill>
                  <a:srgbClr val="36393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things he has made (nature/creation). 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pecial revelation is needed for a saving…"/>
          <p:cNvSpPr txBox="1"/>
          <p:nvPr/>
        </p:nvSpPr>
        <p:spPr>
          <a:xfrm>
            <a:off x="856008" y="2698749"/>
            <a:ext cx="11292782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 b="1" i="1" u="sng">
                <a:solidFill>
                  <a:srgbClr val="292B2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Special revelation</a:t>
            </a:r>
            <a:r>
              <a:rPr b="0" i="0" u="none"/>
              <a:t> is needed for a saving </a:t>
            </a:r>
          </a:p>
          <a:p>
            <a:pPr>
              <a:defRPr sz="4200">
                <a:solidFill>
                  <a:srgbClr val="292B2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knowledge of God. In special revelation, </a:t>
            </a:r>
          </a:p>
          <a:p>
            <a:pPr>
              <a:defRPr sz="4200">
                <a:solidFill>
                  <a:srgbClr val="292B2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God shows us what is true about himself </a:t>
            </a:r>
          </a:p>
          <a:p>
            <a:pPr>
              <a:defRPr sz="4200">
                <a:solidFill>
                  <a:srgbClr val="292B2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in his plan of redemption through his only son, </a:t>
            </a:r>
          </a:p>
          <a:p>
            <a:pPr>
              <a:defRPr sz="4200">
                <a:solidFill>
                  <a:srgbClr val="292B2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Jesus Christ. This plan and the person </a:t>
            </a:r>
          </a:p>
          <a:p>
            <a:pPr>
              <a:defRPr sz="4200">
                <a:solidFill>
                  <a:srgbClr val="292B2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and work of Jesus are not found </a:t>
            </a:r>
          </a:p>
          <a:p>
            <a:pPr>
              <a:defRPr sz="4200">
                <a:solidFill>
                  <a:srgbClr val="292B2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anywhere in nature but in the Bible alone.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nspi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Inspiration</a:t>
            </a:r>
          </a:p>
        </p:txBody>
      </p:sp>
      <p:sp>
        <p:nvSpPr>
          <p:cNvPr id="153" name="To breathe in…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To breathe in…</a:t>
            </a:r>
          </a:p>
          <a:p>
            <a:pPr>
              <a:buBlip>
                <a:blip r:embed="rId2"/>
              </a:buBlip>
              <a:defRPr i="1">
                <a:effectLst/>
              </a:defRPr>
            </a:pPr>
            <a:r>
              <a:t>“God-breathed.”</a:t>
            </a:r>
            <a:r>
              <a:rPr i="0"/>
              <a:t> Inspiration means the Bible truly is the Word of God and makes the Bible unique among all other books.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Uninspir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Uninspired </a:t>
            </a:r>
          </a:p>
        </p:txBody>
      </p:sp>
      <p:sp>
        <p:nvSpPr>
          <p:cNvPr id="156" name="It would give no infallible standard of trut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9716" indent="-529716" defTabSz="443483">
              <a:spcBef>
                <a:spcPts val="4800"/>
              </a:spcBef>
              <a:buBlip>
                <a:blip r:embed="rId2"/>
              </a:buBlip>
              <a:defRPr sz="3800">
                <a:effectLst/>
              </a:defRPr>
            </a:pPr>
            <a:r>
              <a:t>It would give no infallible standard of truth</a:t>
            </a:r>
          </a:p>
          <a:p>
            <a:pPr marL="529716" indent="-529716" defTabSz="443483">
              <a:spcBef>
                <a:spcPts val="4800"/>
              </a:spcBef>
              <a:buBlip>
                <a:blip r:embed="rId2"/>
              </a:buBlip>
              <a:defRPr sz="3800">
                <a:effectLst/>
              </a:defRPr>
            </a:pPr>
            <a:r>
              <a:t>It would present no authoritative rule for obedience, and no ground for confident and everlasting hope</a:t>
            </a:r>
          </a:p>
          <a:p>
            <a:pPr marL="529716" indent="-529716" defTabSz="443483">
              <a:spcBef>
                <a:spcPts val="4800"/>
              </a:spcBef>
              <a:buBlip>
                <a:blip r:embed="rId2"/>
              </a:buBlip>
              <a:defRPr sz="3800">
                <a:effectLst/>
              </a:defRPr>
            </a:pPr>
            <a:r>
              <a:t>It would offer no suitable means for testing and cultivating our spirits, and creating a connectedness with God.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Questions regarding inspiratio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Questions regarding inspiration…</a:t>
            </a:r>
          </a:p>
        </p:txBody>
      </p:sp>
      <p:sp>
        <p:nvSpPr>
          <p:cNvPr id="159" name="The Genuineness of the Scriptur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The Genuineness of the Scriptures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The Integrity of Scriptures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The Authenticity of Scriptures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A7A7A7"/>
      </a:dk2>
      <a:lt2>
        <a:srgbClr val="535353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103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103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Custom</PresentationFormat>
  <Paragraphs>60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Helvetica</vt:lpstr>
      <vt:lpstr>Helvetica Neue</vt:lpstr>
      <vt:lpstr>Optima</vt:lpstr>
      <vt:lpstr>LinenBook</vt:lpstr>
      <vt:lpstr>Bible Basics</vt:lpstr>
      <vt:lpstr>We Affirm…</vt:lpstr>
      <vt:lpstr>Revelation</vt:lpstr>
      <vt:lpstr>PowerPoint Presentation</vt:lpstr>
      <vt:lpstr>PowerPoint Presentation</vt:lpstr>
      <vt:lpstr>PowerPoint Presentation</vt:lpstr>
      <vt:lpstr>Inspiration</vt:lpstr>
      <vt:lpstr>Uninspired </vt:lpstr>
      <vt:lpstr>Questions regarding inspiration…</vt:lpstr>
      <vt:lpstr>Different Views of Inspiration</vt:lpstr>
      <vt:lpstr>Illumination…</vt:lpstr>
      <vt:lpstr>The Bible and History</vt:lpstr>
      <vt:lpstr>History: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Basics</dc:title>
  <cp:lastModifiedBy>Melton Findley</cp:lastModifiedBy>
  <cp:revision>1</cp:revision>
  <dcterms:modified xsi:type="dcterms:W3CDTF">2019-01-23T23:52:09Z</dcterms:modified>
</cp:coreProperties>
</file>