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sz="half" idx="13"/>
          </p:nvPr>
        </p:nvSpPr>
        <p:spPr>
          <a:xfrm>
            <a:off x="1414840" y="762000"/>
            <a:ext cx="5448301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quarter" idx="14"/>
          </p:nvPr>
        </p:nvSpPr>
        <p:spPr>
          <a:xfrm>
            <a:off x="7510840" y="762118"/>
            <a:ext cx="4762501" cy="3149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sz="quarter" idx="15"/>
          </p:nvPr>
        </p:nvSpPr>
        <p:spPr>
          <a:xfrm>
            <a:off x="7510840" y="4597518"/>
            <a:ext cx="47625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625600" y="6362700"/>
            <a:ext cx="10464800" cy="537213"/>
          </a:xfrm>
          <a:prstGeom prst="rect">
            <a:avLst/>
          </a:prstGeom>
        </p:spPr>
        <p:txBody>
          <a:bodyPr>
            <a:spAutoFit/>
          </a:bodyPr>
          <a:lstStyle>
            <a:lvl1pPr defTabSz="584200">
              <a:defRPr sz="2800"/>
            </a:lvl1pPr>
          </a:lstStyle>
          <a:p>
            <a:pPr>
              <a:defRPr>
                <a:effectLst/>
              </a:defRPr>
            </a:pPr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625600" y="4254500"/>
            <a:ext cx="10464800" cy="711204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584200">
              <a:spcBef>
                <a:spcPts val="2400"/>
              </a:spcBef>
              <a:defRPr sz="4000"/>
            </a:lvl1pPr>
          </a:lstStyle>
          <a:p>
            <a:pPr>
              <a:defRPr>
                <a:effectLst/>
              </a:defRPr>
            </a:pPr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55138723_2910x1937.jpeg"/>
          <p:cNvSpPr/>
          <p:nvPr>
            <p:ph type="pic" sz="quarter" idx="13"/>
          </p:nvPr>
        </p:nvSpPr>
        <p:spPr>
          <a:xfrm>
            <a:off x="4286250" y="1724010"/>
            <a:ext cx="5422900" cy="40735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55138723_2910x1937.jpeg"/>
          <p:cNvSpPr/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Ins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155138723_2910x1937.jpeg"/>
          <p:cNvSpPr/>
          <p:nvPr>
            <p:ph type="pic" sz="quarter" idx="13"/>
          </p:nvPr>
        </p:nvSpPr>
        <p:spPr>
          <a:xfrm>
            <a:off x="7440167" y="2857500"/>
            <a:ext cx="4015233" cy="5613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4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Photo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55138723_2910x1937.jpeg"/>
          <p:cNvSpPr/>
          <p:nvPr>
            <p:ph type="pic" sz="quarter" idx="13"/>
          </p:nvPr>
        </p:nvSpPr>
        <p:spPr>
          <a:xfrm>
            <a:off x="7850632" y="2194509"/>
            <a:ext cx="3835401" cy="536199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53899" y="9166859"/>
            <a:ext cx="453239" cy="46228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28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143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600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Bible Basic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Bible Basics</a:t>
            </a:r>
          </a:p>
        </p:txBody>
      </p:sp>
      <p:sp>
        <p:nvSpPr>
          <p:cNvPr id="138" name="Getting Acquainted with the Bible…"/>
          <p:cNvSpPr txBox="1"/>
          <p:nvPr>
            <p:ph type="subTitle" sz="quarter" idx="1"/>
          </p:nvPr>
        </p:nvSpPr>
        <p:spPr>
          <a:xfrm>
            <a:off x="1651000" y="5283200"/>
            <a:ext cx="10464800" cy="1549400"/>
          </a:xfrm>
          <a:prstGeom prst="rect">
            <a:avLst/>
          </a:prstGeom>
        </p:spPr>
        <p:txBody>
          <a:bodyPr/>
          <a:lstStyle/>
          <a:p>
            <a:pPr defTabSz="182880">
              <a:defRPr sz="3720">
                <a:effectLst>
                  <a:outerShdw sx="100000" sy="100000" kx="0" ky="0" algn="b" rotWithShape="0" blurRad="10160" dist="1016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Getting Acquainted with the Bible</a:t>
            </a:r>
          </a:p>
          <a:p>
            <a:pPr defTabSz="182880">
              <a:defRPr sz="1680">
                <a:effectLst>
                  <a:outerShdw sx="100000" sy="100000" kx="0" ky="0" algn="b" rotWithShape="0" blurRad="10160" dist="10160" dir="2700000">
                    <a:srgbClr val="FFFFFF">
                      <a:alpha val="50000"/>
                    </a:srgbClr>
                  </a:outerShdw>
                </a:effectLst>
              </a:defRPr>
            </a:pPr>
          </a:p>
          <a:p>
            <a:pPr defTabSz="182880">
              <a:defRPr sz="1680">
                <a:effectLst>
                  <a:outerShdw sx="100000" sy="100000" kx="0" ky="0" algn="b" rotWithShape="0" blurRad="10160" dist="10160" dir="2700000">
                    <a:srgbClr val="FFFFFF">
                      <a:alpha val="50000"/>
                    </a:srgbClr>
                  </a:outerShdw>
                </a:effectLst>
              </a:defRPr>
            </a:pPr>
          </a:p>
          <a:p>
            <a:pPr defTabSz="182880">
              <a:defRPr sz="2320">
                <a:effectLst>
                  <a:outerShdw sx="100000" sy="100000" kx="0" ky="0" algn="b" rotWithShape="0" blurRad="10160" dist="1016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The Bible - A Unique Book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Different Views of Inspi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Different Views of Inspiration</a:t>
            </a:r>
          </a:p>
        </p:txBody>
      </p:sp>
      <p:sp>
        <p:nvSpPr>
          <p:cNvPr id="162" name="Mechanical Inspir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7801" indent="-447801" defTabSz="374904">
              <a:spcBef>
                <a:spcPts val="4100"/>
              </a:spcBef>
              <a:buBlip>
                <a:blip r:embed="rId2"/>
              </a:buBlip>
              <a:defRPr sz="3280">
                <a:effectLst/>
              </a:defRPr>
            </a:pPr>
            <a:r>
              <a:t>Mechanical Inspiration</a:t>
            </a:r>
          </a:p>
          <a:p>
            <a:pPr marL="447801" indent="-447801" defTabSz="374904">
              <a:spcBef>
                <a:spcPts val="4100"/>
              </a:spcBef>
              <a:buBlip>
                <a:blip r:embed="rId2"/>
              </a:buBlip>
              <a:defRPr sz="3280">
                <a:effectLst/>
              </a:defRPr>
            </a:pPr>
            <a:r>
              <a:t>Partial Inspiration</a:t>
            </a:r>
          </a:p>
          <a:p>
            <a:pPr marL="447801" indent="-447801" defTabSz="374904">
              <a:spcBef>
                <a:spcPts val="4100"/>
              </a:spcBef>
              <a:buBlip>
                <a:blip r:embed="rId2"/>
              </a:buBlip>
              <a:defRPr sz="3280">
                <a:effectLst/>
              </a:defRPr>
            </a:pPr>
            <a:r>
              <a:t>Limited Inspiration</a:t>
            </a:r>
          </a:p>
          <a:p>
            <a:pPr marL="447801" indent="-447801" defTabSz="374904">
              <a:spcBef>
                <a:spcPts val="4100"/>
              </a:spcBef>
              <a:buBlip>
                <a:blip r:embed="rId2"/>
              </a:buBlip>
              <a:defRPr sz="3280">
                <a:effectLst/>
              </a:defRPr>
            </a:pPr>
            <a:r>
              <a:t>Natural Inspiration</a:t>
            </a:r>
          </a:p>
          <a:p>
            <a:pPr marL="447801" indent="-447801" defTabSz="374904">
              <a:spcBef>
                <a:spcPts val="4100"/>
              </a:spcBef>
              <a:buBlip>
                <a:blip r:embed="rId2"/>
              </a:buBlip>
              <a:defRPr sz="3280">
                <a:effectLst/>
              </a:defRPr>
            </a:pPr>
            <a:r>
              <a:t>Universal Inspiration</a:t>
            </a:r>
          </a:p>
          <a:p>
            <a:pPr marL="447801" indent="-447801" defTabSz="374904">
              <a:spcBef>
                <a:spcPts val="4100"/>
              </a:spcBef>
              <a:buBlip>
                <a:blip r:embed="rId2"/>
              </a:buBlip>
              <a:defRPr sz="3280">
                <a:effectLst/>
              </a:defRPr>
            </a:pPr>
            <a:r>
              <a:t>Plenary Inspiration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Illuminat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Illumination…</a:t>
            </a:r>
          </a:p>
        </p:txBody>
      </p:sp>
      <p:sp>
        <p:nvSpPr>
          <p:cNvPr id="165" name="Simply put, illumination in the spiritual sense is “turning on the light” of understanding in some area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3192" indent="-393192" defTabSz="329184">
              <a:spcBef>
                <a:spcPts val="3600"/>
              </a:spcBef>
              <a:buBlip>
                <a:blip r:embed="rId2"/>
              </a:buBlip>
              <a:defRPr sz="2880">
                <a:effectLst/>
              </a:defRPr>
            </a:pPr>
            <a:r>
              <a:t>Simply put, illumination in the spiritual sense is </a:t>
            </a:r>
            <a:r>
              <a:rPr i="1"/>
              <a:t>“turning on the light”</a:t>
            </a:r>
            <a:r>
              <a:t> of understanding in some area.</a:t>
            </a:r>
          </a:p>
          <a:p>
            <a:pPr marL="393192" indent="-393192" defTabSz="329184">
              <a:spcBef>
                <a:spcPts val="3600"/>
              </a:spcBef>
              <a:buBlip>
                <a:blip r:embed="rId2"/>
              </a:buBlip>
              <a:defRPr sz="2880">
                <a:effectLst/>
              </a:defRPr>
            </a:pPr>
            <a:r>
              <a:t>Throughout the ages, people in every culture and religion have claimed some kind of </a:t>
            </a:r>
            <a:r>
              <a:rPr b="1" i="1"/>
              <a:t>revelation or enlightenment</a:t>
            </a:r>
            <a:r>
              <a:t> from God (whether true or not).</a:t>
            </a:r>
          </a:p>
          <a:p>
            <a:pPr marL="393192" indent="-393192" defTabSz="329184">
              <a:spcBef>
                <a:spcPts val="3600"/>
              </a:spcBef>
              <a:buBlip>
                <a:blip r:embed="rId2"/>
              </a:buBlip>
              <a:defRPr sz="2880">
                <a:effectLst/>
              </a:defRPr>
            </a:pPr>
            <a:r>
              <a:t>When that enlightenment deals with new knowledge or future things, we call it </a:t>
            </a:r>
            <a:r>
              <a:rPr b="1" i="1"/>
              <a:t>prophecy.</a:t>
            </a:r>
            <a:endParaRPr b="1" i="1"/>
          </a:p>
          <a:p>
            <a:pPr marL="393192" indent="-393192" defTabSz="329184">
              <a:spcBef>
                <a:spcPts val="3600"/>
              </a:spcBef>
              <a:buBlip>
                <a:blip r:embed="rId2"/>
              </a:buBlip>
              <a:defRPr sz="2880">
                <a:effectLst/>
              </a:defRPr>
            </a:pPr>
            <a:r>
              <a:t>When that enlightenment deals with understanding and applying knowledge already given, we call it </a:t>
            </a:r>
            <a:r>
              <a:rPr b="1" i="1"/>
              <a:t>illumination.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We Affirm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Affirm…</a:t>
            </a:r>
          </a:p>
        </p:txBody>
      </p:sp>
      <p:sp>
        <p:nvSpPr>
          <p:cNvPr id="141" name="That all scripture is inspire by Go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That all scripture is inspire by God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That scripture is authoritative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That scripture is necessary for our salvation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ve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Revelation</a:t>
            </a:r>
          </a:p>
        </p:txBody>
      </p:sp>
      <p:sp>
        <p:nvSpPr>
          <p:cNvPr id="144" name="Unveil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Unveiling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Uncover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The action God takes to make Himself known to us. God’s self-disclosure to humanity.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velation is how God, the Creator of all things,…"/>
          <p:cNvSpPr txBox="1"/>
          <p:nvPr/>
        </p:nvSpPr>
        <p:spPr>
          <a:xfrm>
            <a:off x="1052927" y="1187450"/>
            <a:ext cx="11489098" cy="716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00"/>
              </a:spcBef>
              <a:defRPr sz="3800">
                <a:solidFill>
                  <a:srgbClr val="36393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Revelation is how God, the Creator of all things, </a:t>
            </a:r>
          </a:p>
          <a:p>
            <a:pPr>
              <a:spcBef>
                <a:spcPts val="500"/>
              </a:spcBef>
              <a:defRPr sz="3800">
                <a:solidFill>
                  <a:srgbClr val="36393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makes himself known to us—his creatures. </a:t>
            </a:r>
          </a:p>
          <a:p>
            <a:pPr>
              <a:spcBef>
                <a:spcPts val="500"/>
              </a:spcBef>
              <a:defRPr sz="3800">
                <a:solidFill>
                  <a:srgbClr val="36393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Without God speaking to us—in nature </a:t>
            </a:r>
          </a:p>
          <a:p>
            <a:pPr>
              <a:spcBef>
                <a:spcPts val="500"/>
              </a:spcBef>
              <a:defRPr sz="3800">
                <a:solidFill>
                  <a:srgbClr val="36393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in the Bible—we would have no way of knowing </a:t>
            </a:r>
          </a:p>
          <a:p>
            <a:pPr>
              <a:spcBef>
                <a:spcPts val="500"/>
              </a:spcBef>
              <a:defRPr sz="3800">
                <a:solidFill>
                  <a:srgbClr val="36393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that he exists, who he is, what he has done to save </a:t>
            </a:r>
          </a:p>
          <a:p>
            <a:pPr>
              <a:spcBef>
                <a:spcPts val="500"/>
              </a:spcBef>
              <a:defRPr sz="3800">
                <a:solidFill>
                  <a:srgbClr val="36393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us in Jesus Christ, or how we are to live and </a:t>
            </a:r>
          </a:p>
          <a:p>
            <a:pPr>
              <a:spcBef>
                <a:spcPts val="500"/>
              </a:spcBef>
              <a:defRPr sz="3800">
                <a:solidFill>
                  <a:srgbClr val="36393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worship him. </a:t>
            </a:r>
          </a:p>
          <a:p>
            <a:pPr>
              <a:spcBef>
                <a:spcPts val="500"/>
              </a:spcBef>
              <a:defRPr sz="3800">
                <a:solidFill>
                  <a:srgbClr val="36393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Theologians distinguish between two </a:t>
            </a:r>
          </a:p>
          <a:p>
            <a:pPr>
              <a:spcBef>
                <a:spcPts val="500"/>
              </a:spcBef>
              <a:defRPr sz="3800">
                <a:solidFill>
                  <a:srgbClr val="36393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types of revelation: </a:t>
            </a:r>
          </a:p>
          <a:p>
            <a:pPr>
              <a:spcBef>
                <a:spcPts val="500"/>
              </a:spcBef>
              <a:defRPr b="1" sz="3800">
                <a:solidFill>
                  <a:srgbClr val="36393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general and special revelation.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eneral revelation is God’s showing us…"/>
          <p:cNvSpPr txBox="1"/>
          <p:nvPr/>
        </p:nvSpPr>
        <p:spPr>
          <a:xfrm>
            <a:off x="2355911" y="3879850"/>
            <a:ext cx="10253416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>
                <a:solidFill>
                  <a:srgbClr val="36393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i="1" u="sng"/>
              <a:t>General revelation</a:t>
            </a:r>
            <a:r>
              <a:t> is God’s showing us </a:t>
            </a:r>
          </a:p>
          <a:p>
            <a:pPr>
              <a:defRPr sz="4300">
                <a:solidFill>
                  <a:srgbClr val="36393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what is true about himself through </a:t>
            </a:r>
          </a:p>
          <a:p>
            <a:pPr>
              <a:defRPr sz="4300">
                <a:solidFill>
                  <a:srgbClr val="36393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things he has made (nature/creation).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pecial revelation is needed for a saving…"/>
          <p:cNvSpPr txBox="1"/>
          <p:nvPr/>
        </p:nvSpPr>
        <p:spPr>
          <a:xfrm>
            <a:off x="856009" y="2698750"/>
            <a:ext cx="11292782" cy="454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>
                <a:solidFill>
                  <a:srgbClr val="292B2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i="1" u="sng"/>
              <a:t>Special revelation</a:t>
            </a:r>
            <a:r>
              <a:t> is needed for a saving </a:t>
            </a:r>
          </a:p>
          <a:p>
            <a:pPr>
              <a:defRPr sz="4200">
                <a:solidFill>
                  <a:srgbClr val="292B2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knowledge of God. In special revelation, </a:t>
            </a:r>
          </a:p>
          <a:p>
            <a:pPr>
              <a:defRPr sz="4200">
                <a:solidFill>
                  <a:srgbClr val="292B2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God shows us what is true about himself </a:t>
            </a:r>
          </a:p>
          <a:p>
            <a:pPr>
              <a:defRPr sz="4200">
                <a:solidFill>
                  <a:srgbClr val="292B2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 his plan of redemption through his only son, </a:t>
            </a:r>
          </a:p>
          <a:p>
            <a:pPr>
              <a:defRPr sz="4200">
                <a:solidFill>
                  <a:srgbClr val="292B2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Jesus Christ. This plan and the person </a:t>
            </a:r>
          </a:p>
          <a:p>
            <a:pPr>
              <a:defRPr sz="4200">
                <a:solidFill>
                  <a:srgbClr val="292B2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work of Jesus are not found </a:t>
            </a:r>
          </a:p>
          <a:p>
            <a:pPr>
              <a:defRPr sz="4200">
                <a:solidFill>
                  <a:srgbClr val="292B2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anywhere in nature but in the Bible alone.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Inspi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Inspiration</a:t>
            </a:r>
          </a:p>
        </p:txBody>
      </p:sp>
      <p:sp>
        <p:nvSpPr>
          <p:cNvPr id="153" name="To breathe in…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To breathe in…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rPr i="1"/>
              <a:t>“God-breathed.”</a:t>
            </a:r>
            <a:r>
              <a:t> Inspiration means the Bible truly is the Word of God and makes the Bible unique among all other books.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Uninspire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pPr/>
            <a:r>
              <a:t>Uninspired </a:t>
            </a:r>
          </a:p>
        </p:txBody>
      </p:sp>
      <p:sp>
        <p:nvSpPr>
          <p:cNvPr id="156" name="It would give no infallible standard of trut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9717" indent="-529717" defTabSz="443484">
              <a:spcBef>
                <a:spcPts val="4800"/>
              </a:spcBef>
              <a:buBlip>
                <a:blip r:embed="rId2"/>
              </a:buBlip>
              <a:defRPr sz="3880">
                <a:effectLst/>
              </a:defRPr>
            </a:pPr>
            <a:r>
              <a:t>It would give no infallible standard of truth</a:t>
            </a:r>
          </a:p>
          <a:p>
            <a:pPr marL="529717" indent="-529717" defTabSz="443484">
              <a:spcBef>
                <a:spcPts val="4800"/>
              </a:spcBef>
              <a:buBlip>
                <a:blip r:embed="rId2"/>
              </a:buBlip>
              <a:defRPr sz="3880">
                <a:effectLst/>
              </a:defRPr>
            </a:pPr>
            <a:r>
              <a:t>It would present no authoritative rule for obedience, and no ground for confident and everlasting hope</a:t>
            </a:r>
          </a:p>
          <a:p>
            <a:pPr marL="529717" indent="-529717" defTabSz="443484">
              <a:spcBef>
                <a:spcPts val="4800"/>
              </a:spcBef>
              <a:buBlip>
                <a:blip r:embed="rId2"/>
              </a:buBlip>
              <a:defRPr sz="3880">
                <a:effectLst/>
              </a:defRPr>
            </a:pPr>
            <a:r>
              <a:t>It would offer no suitable means for testing and cultivating our spirits, and creating a connectedness with God.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Questions regarding inspirat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Questions regarding inspiration…</a:t>
            </a:r>
          </a:p>
        </p:txBody>
      </p:sp>
      <p:sp>
        <p:nvSpPr>
          <p:cNvPr id="159" name="The Genuineness of the Scriptur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The Genuineness of the Scriptures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The Integrity of Scriptures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The Authenticity of Scriptures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